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9" r:id="rId3"/>
    <p:sldId id="534" r:id="rId4"/>
    <p:sldId id="588" r:id="rId5"/>
    <p:sldId id="587" r:id="rId6"/>
    <p:sldId id="589" r:id="rId7"/>
    <p:sldId id="590" r:id="rId8"/>
    <p:sldId id="591" r:id="rId9"/>
    <p:sldId id="457" r:id="rId10"/>
    <p:sldId id="452" r:id="rId11"/>
    <p:sldId id="497" r:id="rId12"/>
    <p:sldId id="593" r:id="rId13"/>
    <p:sldId id="581" r:id="rId14"/>
    <p:sldId id="594" r:id="rId15"/>
    <p:sldId id="597" r:id="rId16"/>
    <p:sldId id="595" r:id="rId17"/>
    <p:sldId id="598" r:id="rId18"/>
    <p:sldId id="602" r:id="rId19"/>
    <p:sldId id="599" r:id="rId20"/>
    <p:sldId id="600" r:id="rId21"/>
    <p:sldId id="601" r:id="rId22"/>
    <p:sldId id="603" r:id="rId23"/>
    <p:sldId id="604" r:id="rId24"/>
    <p:sldId id="605" r:id="rId25"/>
    <p:sldId id="582" r:id="rId26"/>
    <p:sldId id="432" r:id="rId27"/>
    <p:sldId id="585" r:id="rId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姿璇" initials="姿璇" lastIdx="2" clrIdx="0">
    <p:extLst>
      <p:ext uri="{19B8F6BF-5375-455C-9EA6-DF929625EA0E}">
        <p15:presenceInfo xmlns:p15="http://schemas.microsoft.com/office/powerpoint/2012/main" userId="861b62baaa60a0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09B"/>
    <a:srgbClr val="F2A068"/>
    <a:srgbClr val="FFDC6D"/>
    <a:srgbClr val="F5B487"/>
    <a:srgbClr val="CC0000"/>
    <a:srgbClr val="99CCFF"/>
    <a:srgbClr val="E6E6E6"/>
    <a:srgbClr val="3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6" autoAdjust="0"/>
    <p:restoredTop sz="87638" autoAdjust="0"/>
  </p:normalViewPr>
  <p:slideViewPr>
    <p:cSldViewPr snapToGrid="0">
      <p:cViewPr varScale="1">
        <p:scale>
          <a:sx n="63" d="100"/>
          <a:sy n="63" d="100"/>
        </p:scale>
        <p:origin x="9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74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0EF84-11CB-49DF-B9A2-96219AED293A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06A16-9501-4C71-82F5-B6631307E4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051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811B-F42C-48FF-8B6C-76B27F9A0BBD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09B49-FE34-47F5-9CA4-190B745D68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61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年輕駕駛者對於較難辨識的危害交通場景，在經過此類資訊的眼睛掃視訓練後是否可以減少他們的危害風險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084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顯示了從車輛內部（左側）和外部（右側）的模擬環境的視圖。</a:t>
            </a:r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976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駕駛經驗組、危害事件類型、關鍵刺激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126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危害是隨機分配的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09B49-FE34-47F5-9CA4-190B745D686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6601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879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行為預測危害</a:t>
            </a: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(BP)</a:t>
            </a: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，環境預測危害</a:t>
            </a: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(EP)</a:t>
            </a: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以及分割與集中注意力危害</a:t>
            </a: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(DF)</a:t>
            </a:r>
          </a:p>
          <a:p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參與者根據危害類型注視前兆和危害的危害情景的百分比。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228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682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0918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所有駕駛員組在事件類型上滴一次觀看關鍵刺激（前兆或危險）所花費的平均時間。</a:t>
            </a:r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66618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339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在危害事件類型</a:t>
            </a: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上的平均總停留時間</a:t>
            </a:r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87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215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不同駕駛經驗對前兆和危害的總停留時間。</a:t>
            </a:r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8719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不同駕駛經驗對前兆和危害的總停留時間。</a:t>
            </a:r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8967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不同駕駛經驗對前兆和危害的總停留時間。</a:t>
            </a:r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0625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不同駕駛經驗對前兆和危害的總停留時間。</a:t>
            </a:r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9153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在危險事件類型、關鍵刺激類型含駕駛經驗中，關鍵刺激的平均停留時間（取決於參與者注視刺激的時間）。</a:t>
            </a:r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2854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0906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66179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056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8872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740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3029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427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6982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34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492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263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26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09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43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91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78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34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49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32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35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82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9BF9-A554-4500-B2DF-9FA5F9B110F8}" type="datetimeFigureOut">
              <a:rPr lang="zh-TW" altLang="en-US" smtClean="0"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174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1977" y="2046620"/>
            <a:ext cx="11828045" cy="1636294"/>
          </a:xfrm>
        </p:spPr>
        <p:txBody>
          <a:bodyPr>
            <a:noAutofit/>
          </a:bodyPr>
          <a:lstStyle/>
          <a:p>
            <a:r>
              <a:rPr lang="en-US" altLang="zh-TW" sz="4800" b="1" dirty="0"/>
              <a:t>Some hazards are more attractive than others: Drivers of varying experience respond differently to different types of hazard</a:t>
            </a:r>
            <a:endParaRPr lang="zh-TW" altLang="zh-TW" sz="4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8821017" y="5939752"/>
            <a:ext cx="3173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Reporter</a:t>
            </a:r>
            <a:r>
              <a:rPr lang="zh-TW" altLang="en-US" sz="2800" b="1" dirty="0"/>
              <a:t>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陳姿璇</a:t>
            </a:r>
          </a:p>
        </p:txBody>
      </p:sp>
      <p:sp>
        <p:nvSpPr>
          <p:cNvPr id="3" name="矩形 2"/>
          <p:cNvSpPr/>
          <p:nvPr/>
        </p:nvSpPr>
        <p:spPr>
          <a:xfrm>
            <a:off x="941563" y="3682914"/>
            <a:ext cx="10787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David </a:t>
            </a:r>
            <a:r>
              <a:rPr lang="en-US" altLang="zh-TW" sz="2400" dirty="0" err="1"/>
              <a:t>Crundall</a:t>
            </a:r>
            <a:r>
              <a:rPr lang="en-US" altLang="zh-TW" sz="2400" dirty="0"/>
              <a:t> , Peter Chapman, Steven </a:t>
            </a:r>
            <a:r>
              <a:rPr lang="en-US" altLang="zh-TW" sz="2400" dirty="0" err="1"/>
              <a:t>Trawley</a:t>
            </a:r>
            <a:r>
              <a:rPr lang="en-US" altLang="zh-TW" sz="2400" dirty="0"/>
              <a:t>, Lyn Collins, Editha van Loon,</a:t>
            </a:r>
          </a:p>
          <a:p>
            <a:r>
              <a:rPr lang="en-US" altLang="zh-TW" sz="2400" dirty="0"/>
              <a:t>Ben Andrews, Geoffrey Underwood</a:t>
            </a:r>
            <a:endParaRPr lang="zh-TW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941563" y="4878782"/>
            <a:ext cx="6992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zh-TW" sz="2400" dirty="0"/>
              <a:t>Accident Analysis &amp; Prevention</a:t>
            </a:r>
          </a:p>
          <a:p>
            <a:r>
              <a:rPr lang="pt-BR" altLang="zh-TW" sz="2400" dirty="0"/>
              <a:t>Volume 45, March 2012, Pages 600-609</a:t>
            </a:r>
          </a:p>
        </p:txBody>
      </p:sp>
    </p:spTree>
    <p:extLst>
      <p:ext uri="{BB962C8B-B14F-4D97-AF65-F5344CB8AC3E}">
        <p14:creationId xmlns:p14="http://schemas.microsoft.com/office/powerpoint/2010/main" val="2583087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57000" y="1376597"/>
            <a:ext cx="21814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Apparatus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89840" y="1823988"/>
            <a:ext cx="10778921" cy="607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4500"/>
              </a:lnSpc>
              <a:buFont typeface="Arial" panose="020B0604020202020204" pitchFamily="34" charset="0"/>
              <a:buChar char="•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Faros GB3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駕駛模擬器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637DA3F-B978-49EB-AC14-E1851966B20D}"/>
              </a:ext>
            </a:extLst>
          </p:cNvPr>
          <p:cNvSpPr/>
          <p:nvPr/>
        </p:nvSpPr>
        <p:spPr>
          <a:xfrm>
            <a:off x="489840" y="3466919"/>
            <a:ext cx="11420806" cy="607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4500"/>
              </a:lnSpc>
              <a:buFont typeface="Arial" panose="020B0604020202020204" pitchFamily="34" charset="0"/>
              <a:buChar char="•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 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英寸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LCD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顯示器（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380 mm × 300 mm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FBCC834-CC34-43DA-AF1E-2F39252C9AF1}"/>
              </a:ext>
            </a:extLst>
          </p:cNvPr>
          <p:cNvSpPr/>
          <p:nvPr/>
        </p:nvSpPr>
        <p:spPr>
          <a:xfrm>
            <a:off x="794638" y="3971356"/>
            <a:ext cx="7109639" cy="617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4500"/>
              </a:lnSpc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危險場景在螢幕中顯示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DA15D32-AF4E-46EF-B368-0A0048325A22}"/>
              </a:ext>
            </a:extLst>
          </p:cNvPr>
          <p:cNvSpPr/>
          <p:nvPr/>
        </p:nvSpPr>
        <p:spPr>
          <a:xfrm>
            <a:off x="489840" y="5604978"/>
            <a:ext cx="10983979" cy="607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4500"/>
              </a:lnSpc>
              <a:buFont typeface="Arial" panose="020B0604020202020204" pitchFamily="34" charset="0"/>
              <a:buChar char="•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SMI HED 50 Hz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頭戴式眼動儀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867450D-5006-481A-A880-4E556ED22C97}"/>
              </a:ext>
            </a:extLst>
          </p:cNvPr>
          <p:cNvSpPr/>
          <p:nvPr/>
        </p:nvSpPr>
        <p:spPr>
          <a:xfrm>
            <a:off x="794638" y="4504468"/>
            <a:ext cx="11648572" cy="1184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4500"/>
              </a:lnSpc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車門兩旁的後照鏡可在顯示幕上看見，而行駛速度透過安裝在儀表板上的速度表顯示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CCE9961-D8AA-4EAE-8A3D-309BD750D8BB}"/>
              </a:ext>
            </a:extLst>
          </p:cNvPr>
          <p:cNvSpPr/>
          <p:nvPr/>
        </p:nvSpPr>
        <p:spPr>
          <a:xfrm>
            <a:off x="794638" y="2347417"/>
            <a:ext cx="11265920" cy="1184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4500"/>
              </a:lnSpc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所有汽車控制裝置均以右手駕駛的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Vauxhall Corsa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（通用小型車）為模型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B5638B1-5C5F-45DB-B02A-3FD326E43B2D}"/>
              </a:ext>
            </a:extLst>
          </p:cNvPr>
          <p:cNvSpPr/>
          <p:nvPr/>
        </p:nvSpPr>
        <p:spPr>
          <a:xfrm>
            <a:off x="794638" y="6128405"/>
            <a:ext cx="11648572" cy="607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4500"/>
              </a:lnSpc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分析眼動數據使用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Noldus’Observer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2113B98-C126-40EB-AF3B-8D42163D7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077" y="53272"/>
            <a:ext cx="3124200" cy="23622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031543F2-0CD0-481E-9165-80FA2DFD26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6210" y="100853"/>
            <a:ext cx="313372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2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50C365C2-DF98-4760-98DC-0980EE32D89A}"/>
              </a:ext>
            </a:extLst>
          </p:cNvPr>
          <p:cNvSpPr/>
          <p:nvPr/>
        </p:nvSpPr>
        <p:spPr>
          <a:xfrm>
            <a:off x="257000" y="2131503"/>
            <a:ext cx="10967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測試路線是通過一個虛擬城市規劃的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F3184DE7-B4A0-4942-8430-C367186855A3}"/>
              </a:ext>
            </a:extLst>
          </p:cNvPr>
          <p:cNvSpPr/>
          <p:nvPr/>
        </p:nvSpPr>
        <p:spPr>
          <a:xfrm>
            <a:off x="257000" y="2783438"/>
            <a:ext cx="112492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自動語音指導（由儀表板上方的螢幕箭頭指示）引導參與者通過此虛擬路線。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848B964-EC22-48B5-BA77-08A1CF4FA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113" y="284431"/>
            <a:ext cx="3114675" cy="234315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7B03EFF6-F238-4F0F-9D4E-C366DFE97F2C}"/>
              </a:ext>
            </a:extLst>
          </p:cNvPr>
          <p:cNvSpPr/>
          <p:nvPr/>
        </p:nvSpPr>
        <p:spPr>
          <a:xfrm>
            <a:off x="315497" y="3866260"/>
            <a:ext cx="11249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此研究採用了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3×  3×  2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的混和設計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6F02971-BA67-457D-B756-CF51CA654138}"/>
              </a:ext>
            </a:extLst>
          </p:cNvPr>
          <p:cNvSpPr/>
          <p:nvPr/>
        </p:nvSpPr>
        <p:spPr>
          <a:xfrm>
            <a:off x="228966" y="4653768"/>
            <a:ext cx="11249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駕駛經驗組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：學習者，經驗豐富的駕駛員和教練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CFA1269-9D4B-49B7-BE09-8D54995A3DA2}"/>
              </a:ext>
            </a:extLst>
          </p:cNvPr>
          <p:cNvSpPr/>
          <p:nvPr/>
        </p:nvSpPr>
        <p:spPr>
          <a:xfrm>
            <a:off x="228965" y="5221133"/>
            <a:ext cx="119630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危害事件類型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：行為預測危害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(BP)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，環境預測危害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(EP)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以及分割與集中注意力危害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(DF)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78F20A3-91E4-4C74-BD75-7989FD117961}"/>
              </a:ext>
            </a:extLst>
          </p:cNvPr>
          <p:cNvSpPr/>
          <p:nvPr/>
        </p:nvSpPr>
        <p:spPr>
          <a:xfrm>
            <a:off x="257000" y="6219385"/>
            <a:ext cx="1193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關鍵刺激類型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：在危害觸發之前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前兆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和在危害觸發後的那段時間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危險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800" b="1" dirty="0">
              <a:highlight>
                <a:srgbClr val="FFDC6D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2954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Methods</a:t>
            </a:r>
            <a:endParaRPr kumimoji="0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CF5C00A5-3631-41AE-887E-27DFDA5A9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112912"/>
              </p:ext>
            </p:extLst>
          </p:nvPr>
        </p:nvGraphicFramePr>
        <p:xfrm>
          <a:off x="438669" y="1254432"/>
          <a:ext cx="11314662" cy="5344492"/>
        </p:xfrm>
        <a:graphic>
          <a:graphicData uri="http://schemas.openxmlformats.org/drawingml/2006/table">
            <a:tbl>
              <a:tblPr/>
              <a:tblGrid>
                <a:gridCol w="3826533">
                  <a:extLst>
                    <a:ext uri="{9D8B030D-6E8A-4147-A177-3AD203B41FA5}">
                      <a16:colId xmlns:a16="http://schemas.microsoft.com/office/drawing/2014/main" val="3455000162"/>
                    </a:ext>
                  </a:extLst>
                </a:gridCol>
                <a:gridCol w="3826533">
                  <a:extLst>
                    <a:ext uri="{9D8B030D-6E8A-4147-A177-3AD203B41FA5}">
                      <a16:colId xmlns:a16="http://schemas.microsoft.com/office/drawing/2014/main" val="2969456328"/>
                    </a:ext>
                  </a:extLst>
                </a:gridCol>
                <a:gridCol w="3661596">
                  <a:extLst>
                    <a:ext uri="{9D8B030D-6E8A-4147-A177-3AD203B41FA5}">
                      <a16:colId xmlns:a16="http://schemas.microsoft.com/office/drawing/2014/main" val="2275160562"/>
                    </a:ext>
                  </a:extLst>
                </a:gridCol>
              </a:tblGrid>
              <a:tr h="33825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前面徵兆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危險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831961"/>
                  </a:ext>
                </a:extLst>
              </a:tr>
              <a:tr h="3382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行為預測危害（</a:t>
                      </a:r>
                      <a:r>
                        <a:rPr lang="en-US" altLang="zh-TW" sz="2000" b="1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  <a:r>
                        <a:rPr lang="zh-TW" altLang="en-US" sz="2000" b="1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可見兒童在路邊停著的汽車之間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孩子走到路上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802720"/>
                  </a:ext>
                </a:extLst>
              </a:tr>
              <a:tr h="33825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汽車在旁邊小路等車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汽車駛入駕駛員的這條道路上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443599"/>
                  </a:ext>
                </a:extLst>
              </a:tr>
              <a:tr h="6652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在對面車道中騎過來的的摩托車停下來，等待轉入旁邊的小路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摩托車在駕駛員面前轉彎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964412"/>
                  </a:ext>
                </a:extLst>
              </a:tr>
              <a:tr h="6652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環境預測危害（</a:t>
                      </a:r>
                      <a:r>
                        <a:rPr lang="en-US" altLang="zh-TW" sz="2000" b="1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</a:t>
                      </a:r>
                      <a:r>
                        <a:rPr lang="zh-TW" altLang="en-US" sz="2000" b="1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旁邊停著的冰淇淋麵包車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孩子從貨車後面走出，走入駕駛員行駛的這條道路上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873232"/>
                  </a:ext>
                </a:extLst>
              </a:tr>
              <a:tr h="6652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外側停放的卡車（帶有危險警告燈閃爍）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拿著箱子的男人從卡車後面走走入駕駛員行駛的這條道路上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115102"/>
                  </a:ext>
                </a:extLst>
              </a:tr>
              <a:tr h="33825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看不清楚的彎道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附近有危險警告燈壞掉的卡車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360353"/>
                  </a:ext>
                </a:extLst>
              </a:tr>
              <a:tr h="6652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分割和集中注意力的危害（</a:t>
                      </a:r>
                      <a:r>
                        <a:rPr lang="en-US" sz="2000" b="1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DF）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公車停在旁邊的道路上，加上行人在中央的分車道上（外側）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行人走出中央分車道，走到駕駛員行駛的這條道路上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136006"/>
                  </a:ext>
                </a:extLst>
              </a:tr>
              <a:tr h="6652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十字路口的左右兩旁的空路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汽車從左或右邊行駛過來，沒有讓路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732480"/>
                  </a:ext>
                </a:extLst>
              </a:tr>
              <a:tr h="6652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兩位行人，一位在附近人行道上向外側的行人揮手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2E2E2E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外側的行人走到駕駛員行駛的這條道路上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23262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CE7C18F2-5259-49C9-985E-1A8F8EB482A9}"/>
              </a:ext>
            </a:extLst>
          </p:cNvPr>
          <p:cNvSpPr/>
          <p:nvPr/>
        </p:nvSpPr>
        <p:spPr>
          <a:xfrm>
            <a:off x="3371261" y="607488"/>
            <a:ext cx="92845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該路線包含九種危險，當駕駛員接近時會觸發這些危險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3488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03317" y="1392700"/>
            <a:ext cx="8096621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參與者是否看到關鍵刺激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危險前兆或危險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的次數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518609-FFCA-4392-A4EE-DDB4C7602A44}"/>
              </a:ext>
            </a:extLst>
          </p:cNvPr>
          <p:cNvSpPr/>
          <p:nvPr/>
        </p:nvSpPr>
        <p:spPr>
          <a:xfrm>
            <a:off x="0" y="2065858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與先前研究不同的是，此研究考慮危險發生的前兆和實際發生危險當下，參與者的反應。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E083051-D87B-4337-A21A-2FEA9A8129E3}"/>
              </a:ext>
            </a:extLst>
          </p:cNvPr>
          <p:cNvSpPr/>
          <p:nvPr/>
        </p:nvSpPr>
        <p:spPr>
          <a:xfrm>
            <a:off x="392554" y="3019965"/>
            <a:ext cx="11799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駕駛經驗組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學習者，經驗豐富的駕駛員和教練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前兆、危險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62A2FD9-5759-41F1-A155-1E60579179C3}"/>
              </a:ext>
            </a:extLst>
          </p:cNvPr>
          <p:cNvSpPr/>
          <p:nvPr/>
        </p:nvSpPr>
        <p:spPr>
          <a:xfrm>
            <a:off x="203318" y="3693123"/>
            <a:ext cx="11975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在駕駛經驗組中，所有參與者在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上的注視多於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危險的前兆</a:t>
            </a:r>
            <a:endParaRPr lang="en-US" altLang="zh-TW" sz="2800" b="1" dirty="0">
              <a:solidFill>
                <a:prstClr val="black"/>
              </a:solidFill>
              <a:highlight>
                <a:srgbClr val="FFDC6D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(86% versus 61%; F(1,46) = 97.9,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138, Cohen's f = 1.46, p &lt; 0.001)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8599744-4C9E-4CB5-8B56-2A2FEC74A1EC}"/>
              </a:ext>
            </a:extLst>
          </p:cNvPr>
          <p:cNvSpPr/>
          <p:nvPr/>
        </p:nvSpPr>
        <p:spPr>
          <a:xfrm>
            <a:off x="108226" y="5101210"/>
            <a:ext cx="11975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教練（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）和經驗豐富的駕駛員（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0.05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）在關鍵刺激上的注視次數比學習者多。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(F(2,46) = 6.4,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157, f = 0.52, p &lt; 0.05)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教練和經驗豐富的駕駛員之間沒有差別。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4784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03318" y="1392700"/>
            <a:ext cx="6853974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參與者看到關鍵刺激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危險前兆或危險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518609-FFCA-4392-A4EE-DDB4C7602A44}"/>
              </a:ext>
            </a:extLst>
          </p:cNvPr>
          <p:cNvSpPr/>
          <p:nvPr/>
        </p:nvSpPr>
        <p:spPr>
          <a:xfrm>
            <a:off x="-1" y="2065858"/>
            <a:ext cx="123561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種因子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駕駛經驗組、危害事件類型、關鍵刺激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在注視次數上有交互作用</a:t>
            </a:r>
            <a:r>
              <a:rPr lang="nl-NL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(F(4,92) = 4.3, MSe = 347, f = 0.43, p &lt; 0.005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3EC9684-D004-4128-AA7B-0275E176E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431" y="3775082"/>
            <a:ext cx="4759569" cy="3082918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CCF054C7-6449-4C76-9348-2506B20DD21C}"/>
              </a:ext>
            </a:extLst>
          </p:cNvPr>
          <p:cNvSpPr/>
          <p:nvPr/>
        </p:nvSpPr>
        <p:spPr>
          <a:xfrm>
            <a:off x="216452" y="2912176"/>
            <a:ext cx="119755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DF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事件在關鍵刺激上對任何群體都沒有顯著差異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CEAD5B3-9722-43C5-877A-07D74D533869}"/>
              </a:ext>
            </a:extLst>
          </p:cNvPr>
          <p:cNvSpPr/>
          <p:nvPr/>
        </p:nvSpPr>
        <p:spPr>
          <a:xfrm>
            <a:off x="203319" y="3435396"/>
            <a:ext cx="70649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事件中，學習者在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前兆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的注視上比有經驗的駕駛員（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）和教練（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）少，但在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的注視上沒有群組差異。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事件中，駕駛經驗組之間在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前兆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的注視上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沒有顯著差異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，但學習者在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的注視上比有經驗的駕駛員（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）和教練（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）少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3868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03318" y="1392700"/>
            <a:ext cx="4907944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參與者注視到關鍵刺激的速度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518609-FFCA-4392-A4EE-DDB4C7602A44}"/>
              </a:ext>
            </a:extLst>
          </p:cNvPr>
          <p:cNvSpPr/>
          <p:nvPr/>
        </p:nvSpPr>
        <p:spPr>
          <a:xfrm>
            <a:off x="-1" y="2065858"/>
            <a:ext cx="123561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當參與者完全沒看到關鍵刺激的分數為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CF054C7-6449-4C76-9348-2506B20DD21C}"/>
              </a:ext>
            </a:extLst>
          </p:cNvPr>
          <p:cNvSpPr/>
          <p:nvPr/>
        </p:nvSpPr>
        <p:spPr>
          <a:xfrm>
            <a:off x="-1" y="2589078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危害事件類型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上在觀看關鍵刺激的分數上，有顯著差異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(F(2,92) = 12.3,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0.02, f = 0.52, p &lt; 0.001)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375B783-4D66-4595-A07A-D03C5786DB91}"/>
              </a:ext>
            </a:extLst>
          </p:cNvPr>
          <p:cNvSpPr/>
          <p:nvPr/>
        </p:nvSpPr>
        <p:spPr>
          <a:xfrm>
            <a:off x="-1" y="3675210"/>
            <a:ext cx="119755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事件在關鍵刺激上的注視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在關鍵刺激商平均注視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40%)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快於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(50%; F(1,46) = 20.1,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0.05, f = 0.66, p &lt; 0.001)</a:t>
            </a:r>
          </a:p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注視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前兆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的時間比注視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的時間還要晚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(F(1,46) = 160.3,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0.04, f = 1.87, p &lt; 0.001)</a:t>
            </a:r>
          </a:p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教練和經驗豐富的駕駛員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（均為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％）比學習者（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60.2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％）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更快地注視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關鍵刺激（均為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7140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03318" y="1392700"/>
            <a:ext cx="4907944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參與者注視到關鍵刺激的速度</a:t>
            </a:r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70AEBFC-536B-4F55-A58E-76F2DDAB7790}"/>
              </a:ext>
            </a:extLst>
          </p:cNvPr>
          <p:cNvSpPr/>
          <p:nvPr/>
        </p:nvSpPr>
        <p:spPr>
          <a:xfrm>
            <a:off x="108226" y="2456707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危害事件類型</a:t>
            </a:r>
            <a:r>
              <a:rPr lang="en-US" altLang="zh-TW" sz="2800" b="1" dirty="0" err="1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前兆、危險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之間的交互作用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(F(2,92) = 4.9,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0.02, f = 0.33, p &lt; 0.01)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D71EA36-43F3-4364-AD76-FD66E8016711}"/>
              </a:ext>
            </a:extLst>
          </p:cNvPr>
          <p:cNvSpPr/>
          <p:nvPr/>
        </p:nvSpPr>
        <p:spPr>
          <a:xfrm>
            <a:off x="108226" y="3429000"/>
            <a:ext cx="119755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事件中，注視前兆危險的時間晚於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事件。（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％對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％）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1856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03318" y="1392700"/>
            <a:ext cx="4907944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參與者注視到關鍵刺激的速度</a:t>
            </a:r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7F873F2-72E7-444D-9D74-AB5947B6B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385" y="3457323"/>
            <a:ext cx="5460132" cy="3400677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7FA27D37-360B-4CCA-BF05-02A60EA1E8D7}"/>
              </a:ext>
            </a:extLst>
          </p:cNvPr>
          <p:cNvSpPr/>
          <p:nvPr/>
        </p:nvSpPr>
        <p:spPr>
          <a:xfrm>
            <a:off x="80650" y="1951711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</a:t>
            </a:r>
            <a:r>
              <a:rPr lang="en-US" altLang="zh-TW" sz="2800" b="1" dirty="0" err="1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危害事件類型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之間的交互作用（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4,92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 3.1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=  0.02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  =  0.37 p  &lt;  0.05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6C41182-0E26-45B2-83B5-389E88E2B853}"/>
              </a:ext>
            </a:extLst>
          </p:cNvPr>
          <p:cNvSpPr/>
          <p:nvPr/>
        </p:nvSpPr>
        <p:spPr>
          <a:xfrm>
            <a:off x="0" y="2905818"/>
            <a:ext cx="697458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DF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中，教練（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）和有經驗的駕駛員（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）都比學習者更快地確定危險。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BF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中，教練和有經驗的駕駛員都比學習者更早的注視到危險前兆和危險。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有經驗的駕駛員在注視危險前兆時比教練還要快（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中，駕駛經驗在注視危險前兆的時間上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沒有差異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103ACD6-4446-43B6-8753-F6444ACB063B}"/>
              </a:ext>
            </a:extLst>
          </p:cNvPr>
          <p:cNvSpPr/>
          <p:nvPr/>
        </p:nvSpPr>
        <p:spPr>
          <a:xfrm>
            <a:off x="80650" y="7353189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有經驗的駕駛者與教練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比學習者能更快解決所有類型的危害，但他們僅能更快的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解決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事件的前兆問題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，且有經驗的駕駛者比教練更快。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4237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923072" y="744057"/>
            <a:ext cx="5283082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參與者在關鍵刺激上的停留時間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EF20367-E43C-4D17-AB9B-CDEEE5F7715C}"/>
              </a:ext>
            </a:extLst>
          </p:cNvPr>
          <p:cNvSpPr/>
          <p:nvPr/>
        </p:nvSpPr>
        <p:spPr>
          <a:xfrm>
            <a:off x="0" y="1578101"/>
            <a:ext cx="123561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危害事件類型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在停留時間上有顯著差異（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2,92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 11.0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=  0.02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  =  0.49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6CEDFF7-9B7C-4FC8-AD4B-7886B46F7844}"/>
              </a:ext>
            </a:extLst>
          </p:cNvPr>
          <p:cNvSpPr/>
          <p:nvPr/>
        </p:nvSpPr>
        <p:spPr>
          <a:xfrm>
            <a:off x="0" y="2543373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事件在停留時間上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(32.0%)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比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事件多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(23.5%); F(1,46) = 25.0,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0.01, f = 0.73, p &lt; 0.001).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85D2C02-662D-4F15-8EA1-D9A4211B0131}"/>
              </a:ext>
            </a:extLst>
          </p:cNvPr>
          <p:cNvSpPr/>
          <p:nvPr/>
        </p:nvSpPr>
        <p:spPr>
          <a:xfrm>
            <a:off x="0" y="3508645"/>
            <a:ext cx="123561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在停留時間上有顯著差異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(F(1,46) = 160.7,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0.02, f = 1.87, p &lt; 0.001) 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CD7DF7A-47D3-46B1-9729-3F3AA227DCEB}"/>
              </a:ext>
            </a:extLst>
          </p:cNvPr>
          <p:cNvSpPr/>
          <p:nvPr/>
        </p:nvSpPr>
        <p:spPr>
          <a:xfrm>
            <a:off x="0" y="4473917"/>
            <a:ext cx="119755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危險的停留時間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(38.4%)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大於危險的前兆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(17.2%)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C6458E0-75A6-4B6D-A856-86FA2E4BC701}"/>
              </a:ext>
            </a:extLst>
          </p:cNvPr>
          <p:cNvSpPr/>
          <p:nvPr/>
        </p:nvSpPr>
        <p:spPr>
          <a:xfrm>
            <a:off x="0" y="5008302"/>
            <a:ext cx="123561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在停留時間上有顯著差異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(F(2,46) = 21.7,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0.01, f = 0.97, p &lt; 0.001)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1A3585A-F7E7-4DDF-A935-B06F2CEB4456}"/>
              </a:ext>
            </a:extLst>
          </p:cNvPr>
          <p:cNvSpPr/>
          <p:nvPr/>
        </p:nvSpPr>
        <p:spPr>
          <a:xfrm>
            <a:off x="0" y="5973576"/>
            <a:ext cx="11975548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教練的注視停留時間比學習者多，但經驗豐富的駕駛員注視時間比較教練更多（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7838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923072" y="744057"/>
            <a:ext cx="5283082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參與者在關鍵刺激上的停留時間</a:t>
            </a:r>
            <a:endParaRPr lang="zh-TW" alt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B76AC92-BC0F-4ED9-9DAC-D229EF578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21722"/>
            <a:ext cx="5879548" cy="2957247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D2C52BC4-4F95-4BB6-8942-FC47FB2EC03F}"/>
              </a:ext>
            </a:extLst>
          </p:cNvPr>
          <p:cNvSpPr/>
          <p:nvPr/>
        </p:nvSpPr>
        <p:spPr>
          <a:xfrm>
            <a:off x="0" y="2743952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</a:t>
            </a:r>
            <a:r>
              <a:rPr lang="en-US" altLang="zh-TW" sz="2800" b="1" dirty="0" err="1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危害事件類型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之間的交互作用（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4,92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 3.9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=  0.02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  =  0.41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BCD272F-7460-4775-9F42-19EA04CF0D41}"/>
              </a:ext>
            </a:extLst>
          </p:cNvPr>
          <p:cNvSpPr/>
          <p:nvPr/>
        </p:nvSpPr>
        <p:spPr>
          <a:xfrm>
            <a:off x="0" y="3798275"/>
            <a:ext cx="6096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對於所有危險類型，教練和有經驗的駕駛員在關鍵刺激停留時間上比學習者更多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(p 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＜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0.05)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對於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事件，經驗豐富的駕駛員關鍵刺激停留時間上比教練多（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58C4CF7-F342-441D-B6EB-CECAB40BBC66}"/>
              </a:ext>
            </a:extLst>
          </p:cNvPr>
          <p:cNvSpPr/>
          <p:nvPr/>
        </p:nvSpPr>
        <p:spPr>
          <a:xfrm>
            <a:off x="0" y="1594836"/>
            <a:ext cx="115649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利用檢查時間的百分比進行表示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(100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分代表參與者在螢幕上一直觀看關鍵刺激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314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93288" y="1444372"/>
            <a:ext cx="119987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在很多研究中，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風險感知（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HP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用來檢測、評估和反應道路上可能產生的危險碰撞事件，通常是使用從駕駛員角度拍攝的影片片段，來對此進行調查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(Quimby and Watts, 1981, Olson and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Sivak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1986, McKenna and Crick, 1991, McKenna and Crick, 1994, McKenna and Crick, 1997, Chapman and Underwood, 1998,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Crundall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et al., 2002, McKenna and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Horswill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1999,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Horswill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and McKenna, 2004,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Sagberg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and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Bjørnskau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2006)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27017" y="561703"/>
            <a:ext cx="390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0084ED0-9ECA-4CB0-9593-C9AFA343FAD5}"/>
              </a:ext>
            </a:extLst>
          </p:cNvPr>
          <p:cNvSpPr/>
          <p:nvPr/>
        </p:nvSpPr>
        <p:spPr>
          <a:xfrm>
            <a:off x="193287" y="4721130"/>
            <a:ext cx="111989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研究人員已經證明，容易撞車的駕駛員，他的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反應時間（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RTs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）較長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(McKenna and Crick, 1991, McKenna and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Horswill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1999, Quimby et al., 1986) 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5639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923072" y="744057"/>
            <a:ext cx="5283082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參與者在關鍵刺激上的停留時間</a:t>
            </a:r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2C52BC4-4F95-4BB6-8942-FC47FB2EC03F}"/>
              </a:ext>
            </a:extLst>
          </p:cNvPr>
          <p:cNvSpPr/>
          <p:nvPr/>
        </p:nvSpPr>
        <p:spPr>
          <a:xfrm>
            <a:off x="108226" y="1575054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</a:t>
            </a:r>
            <a:r>
              <a:rPr lang="en-US" altLang="zh-TW" sz="2800" b="1" dirty="0" err="1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之間的交互作用（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4,92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 3.9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=  0.02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  =  0.41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BCD272F-7460-4775-9F42-19EA04CF0D41}"/>
              </a:ext>
            </a:extLst>
          </p:cNvPr>
          <p:cNvSpPr/>
          <p:nvPr/>
        </p:nvSpPr>
        <p:spPr>
          <a:xfrm>
            <a:off x="0" y="2543373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教師和經驗豐富的駕駛員在前兆上的停留時間要長於學習者（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6B3B0CA-A83C-472C-9822-F49086296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8031" y="3080806"/>
            <a:ext cx="5673969" cy="3681454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D602CDFE-9CFE-4E51-B108-666E80F3AA2C}"/>
              </a:ext>
            </a:extLst>
          </p:cNvPr>
          <p:cNvSpPr/>
          <p:nvPr/>
        </p:nvSpPr>
        <p:spPr>
          <a:xfrm>
            <a:off x="0" y="3511692"/>
            <a:ext cx="63304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經驗豐富的駕駛員比其他兩組都更加關注危害（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8520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923072" y="744057"/>
            <a:ext cx="5283082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參與者在關鍵刺激上的停留時間</a:t>
            </a:r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2C52BC4-4F95-4BB6-8942-FC47FB2EC03F}"/>
              </a:ext>
            </a:extLst>
          </p:cNvPr>
          <p:cNvSpPr/>
          <p:nvPr/>
        </p:nvSpPr>
        <p:spPr>
          <a:xfrm>
            <a:off x="108226" y="1575054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</a:t>
            </a:r>
            <a:r>
              <a:rPr lang="en-US" altLang="zh-TW" sz="2800" b="1" dirty="0" err="1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之間的交互作用（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4,92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 3.9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=  0.02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  =  0.41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BCD272F-7460-4775-9F42-19EA04CF0D41}"/>
              </a:ext>
            </a:extLst>
          </p:cNvPr>
          <p:cNvSpPr/>
          <p:nvPr/>
        </p:nvSpPr>
        <p:spPr>
          <a:xfrm>
            <a:off x="0" y="2543373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教師和經驗豐富的駕駛員在前兆上的停留時間要長於學習者（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6B3B0CA-A83C-472C-9822-F49086296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8031" y="3080806"/>
            <a:ext cx="5673969" cy="3681454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D602CDFE-9CFE-4E51-B108-666E80F3AA2C}"/>
              </a:ext>
            </a:extLst>
          </p:cNvPr>
          <p:cNvSpPr/>
          <p:nvPr/>
        </p:nvSpPr>
        <p:spPr>
          <a:xfrm>
            <a:off x="0" y="3511692"/>
            <a:ext cx="63304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經驗豐富的駕駛員比其他兩組都更加關注危害（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  0.001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147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923072" y="744057"/>
            <a:ext cx="5283082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參與者在關鍵刺激上的停留時間</a:t>
            </a:r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2C52BC4-4F95-4BB6-8942-FC47FB2EC03F}"/>
              </a:ext>
            </a:extLst>
          </p:cNvPr>
          <p:cNvSpPr/>
          <p:nvPr/>
        </p:nvSpPr>
        <p:spPr>
          <a:xfrm>
            <a:off x="108226" y="1575054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人們在關鍵刺激上停留的時間，取決於首次看到關鍵刺激的速度。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以百分比表示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BCD272F-7460-4775-9F42-19EA04CF0D41}"/>
              </a:ext>
            </a:extLst>
          </p:cNvPr>
          <p:cNvSpPr/>
          <p:nvPr/>
        </p:nvSpPr>
        <p:spPr>
          <a:xfrm>
            <a:off x="342688" y="2758816"/>
            <a:ext cx="119755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根據受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首次注視到關鍵刺激的停留時間百分比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進一步進行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2x3x3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的方差分析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602CDFE-9CFE-4E51-B108-666E80F3AA2C}"/>
              </a:ext>
            </a:extLst>
          </p:cNvPr>
          <p:cNvSpPr/>
          <p:nvPr/>
        </p:nvSpPr>
        <p:spPr>
          <a:xfrm>
            <a:off x="3298120" y="3785641"/>
            <a:ext cx="55957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刪除沒有注視到任何刺激的參與者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C11C23D4-1176-4F29-A1E8-8941B0AF75CA}"/>
              </a:ext>
            </a:extLst>
          </p:cNvPr>
          <p:cNvCxnSpPr>
            <a:cxnSpLocks/>
          </p:cNvCxnSpPr>
          <p:nvPr/>
        </p:nvCxnSpPr>
        <p:spPr>
          <a:xfrm>
            <a:off x="6095999" y="3340163"/>
            <a:ext cx="0" cy="4346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73A25AE6-19F0-47F7-81B7-ABA9F3D7AB9F}"/>
              </a:ext>
            </a:extLst>
          </p:cNvPr>
          <p:cNvSpPr/>
          <p:nvPr/>
        </p:nvSpPr>
        <p:spPr>
          <a:xfrm>
            <a:off x="0" y="4308861"/>
            <a:ext cx="121919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危害事件類型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沒有顯著差異</a:t>
            </a:r>
            <a:r>
              <a:rPr lang="nl-NL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[F(2,76) = 1.2, MSe = 0.06]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關鍵刺激類型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上，在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危險事件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的停留時間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(55%)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一樣比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危險前兆多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(44%; F(1,38) = 25.0,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0.03, f = 0.81, p &lt; 0.001) </a:t>
            </a:r>
          </a:p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上，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有經驗的駕駛者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(57.9%)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學習者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(43.1%; p &lt; 0.05)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教練的停留時間多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(48.0%; p = 0.05) (F(2,38) = 5.1,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0.01, f = 0.51, p &lt; 0.05)</a:t>
            </a:r>
            <a:endParaRPr lang="en-US" altLang="zh-TW" sz="2800" b="1" dirty="0">
              <a:solidFill>
                <a:prstClr val="black"/>
              </a:solidFill>
              <a:highlight>
                <a:srgbClr val="FFDC6D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5983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923072" y="744057"/>
            <a:ext cx="5283082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參與者在關鍵刺激上的停留時間</a:t>
            </a:r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2C52BC4-4F95-4BB6-8942-FC47FB2EC03F}"/>
              </a:ext>
            </a:extLst>
          </p:cNvPr>
          <p:cNvSpPr/>
          <p:nvPr/>
        </p:nvSpPr>
        <p:spPr>
          <a:xfrm>
            <a:off x="108226" y="1575054"/>
            <a:ext cx="119755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關鍵刺激類型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(F(2,38) = 10.6,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0.03, p &lt; 0.001)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3A25AE6-19F0-47F7-81B7-ABA9F3D7AB9F}"/>
              </a:ext>
            </a:extLst>
          </p:cNvPr>
          <p:cNvSpPr/>
          <p:nvPr/>
        </p:nvSpPr>
        <p:spPr>
          <a:xfrm>
            <a:off x="108226" y="2274057"/>
            <a:ext cx="12191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有經驗的駕駛者在危險上的停留時間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(72%)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比學習者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(48%)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和教練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(51%)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危險前兆的停留時間沒有差異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8EF6501-F663-4162-B737-68489E5896B2}"/>
              </a:ext>
            </a:extLst>
          </p:cNvPr>
          <p:cNvSpPr/>
          <p:nvPr/>
        </p:nvSpPr>
        <p:spPr>
          <a:xfrm>
            <a:off x="108226" y="3629836"/>
            <a:ext cx="116382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危害事件類型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只比較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關鍵刺激類型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(F(2,76) = 4.5,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= 0.03, f = 0.34, p &lt; 0.05)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DBBDC52-C7CF-4C21-83CB-3330EF9481F3}"/>
              </a:ext>
            </a:extLst>
          </p:cNvPr>
          <p:cNvSpPr/>
          <p:nvPr/>
        </p:nvSpPr>
        <p:spPr>
          <a:xfrm>
            <a:off x="108226" y="4759727"/>
            <a:ext cx="12191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事件在危險上的停留時間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(59%)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比危險前兆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(46%)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事件的危險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(45%)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和危險前兆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(47%)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上的停留時間都沒有差異。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8744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093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r>
              <a:rPr lang="zh-TW" altLang="en-US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923072" y="744057"/>
            <a:ext cx="5283082" cy="5232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參與者在關鍵刺激上的停留時間</a:t>
            </a:r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2C52BC4-4F95-4BB6-8942-FC47FB2EC03F}"/>
              </a:ext>
            </a:extLst>
          </p:cNvPr>
          <p:cNvSpPr/>
          <p:nvPr/>
        </p:nvSpPr>
        <p:spPr>
          <a:xfrm>
            <a:off x="108226" y="1575054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關鍵刺激類型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危險事件類型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4,76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 2.7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=  0.03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  =  0.37 p  &lt;  0.05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3A25AE6-19F0-47F7-81B7-ABA9F3D7AB9F}"/>
              </a:ext>
            </a:extLst>
          </p:cNvPr>
          <p:cNvSpPr/>
          <p:nvPr/>
        </p:nvSpPr>
        <p:spPr>
          <a:xfrm>
            <a:off x="108226" y="2540121"/>
            <a:ext cx="119755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事件中，在危險上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沒有危險前兆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，經驗豐富的駕駛員比學習者和教練的平均停留時間更長（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  &lt;  0.005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9B2C907-6BB0-4885-B086-BB999B84A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4247" y="3494228"/>
            <a:ext cx="5659528" cy="336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01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2960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-173129" y="1273125"/>
            <a:ext cx="123272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學習者與與經驗豐富的駕駛員相比，他們更有可能錯過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事件的危險前兆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事件的危險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518609-FFCA-4392-A4EE-DDB4C7602A44}"/>
              </a:ext>
            </a:extLst>
          </p:cNvPr>
          <p:cNvSpPr/>
          <p:nvPr/>
        </p:nvSpPr>
        <p:spPr>
          <a:xfrm>
            <a:off x="-64904" y="2478342"/>
            <a:ext cx="12327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停留時間的分析與注視關鍵刺激的速度之間存在多個相似之處。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7EC815B-E102-4FBE-9C29-B59551E26D76}"/>
              </a:ext>
            </a:extLst>
          </p:cNvPr>
          <p:cNvSpPr/>
          <p:nvPr/>
        </p:nvSpPr>
        <p:spPr>
          <a:xfrm>
            <a:off x="382435" y="3001562"/>
            <a:ext cx="112161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例如，有經驗的駕駛員比其他兩個組更快的注視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事件的關鍵刺激，然後比其他兩組花費了更多的時間來注視這些關鍵刺激。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47442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627017" y="561703"/>
            <a:ext cx="3405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Conclusion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41FA300-584A-4FF8-9852-38E519B53F51}"/>
              </a:ext>
            </a:extLst>
          </p:cNvPr>
          <p:cNvSpPr/>
          <p:nvPr/>
        </p:nvSpPr>
        <p:spPr>
          <a:xfrm>
            <a:off x="349664" y="2362194"/>
            <a:ext cx="107883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與經驗豐富的駕駛員和教練相比，學習者的駕駛員在注視兩種類型的關鍵刺激方面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危險前兆和危險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能力較差，進一步分析時，危險比危險前兆更能得到解決。→ 這表示駕駛員未利用可用訊息來幫助他們預測危害</a:t>
            </a:r>
            <a:endParaRPr lang="zh-TW" altLang="en-US" sz="28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32FAD96-E2D7-4F8F-A6E7-F8B18F4A2BF6}"/>
              </a:ext>
            </a:extLst>
          </p:cNvPr>
          <p:cNvSpPr/>
          <p:nvPr/>
        </p:nvSpPr>
        <p:spPr>
          <a:xfrm>
            <a:off x="349663" y="4283079"/>
            <a:ext cx="114926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不同類型的危害場景對發現危險前兆和危險的影響各不相同。</a:t>
            </a:r>
            <a:endParaRPr lang="zh-TW" altLang="en-US" sz="28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823D09F-3B53-4C32-9669-302A161945FB}"/>
              </a:ext>
            </a:extLst>
          </p:cNvPr>
          <p:cNvSpPr/>
          <p:nvPr/>
        </p:nvSpPr>
        <p:spPr>
          <a:xfrm>
            <a:off x="349663" y="4911302"/>
            <a:ext cx="114926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學習者傾向於錯過更多的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事件的危險前兆，但發現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事件的危險。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微軟正黑體" panose="020B0604030504040204" pitchFamily="34" charset="-120"/>
              <a:buChar char="→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事件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中，對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危險前兆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的注視，在駕駛經驗中沒有差異，但學習者在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事件中的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危險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比其他兩者看到的還要少。</a:t>
            </a:r>
            <a:endParaRPr lang="zh-TW" altLang="en-US" sz="28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A25CD81-0264-4C89-B409-8628F068C468}"/>
              </a:ext>
            </a:extLst>
          </p:cNvPr>
          <p:cNvSpPr/>
          <p:nvPr/>
        </p:nvSpPr>
        <p:spPr>
          <a:xfrm>
            <a:off x="328246" y="1303084"/>
            <a:ext cx="118637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危險前兆與危險之間的區別和他們兩者之間的關係，對於場景來說，非常重要。</a:t>
            </a:r>
          </a:p>
        </p:txBody>
      </p:sp>
    </p:spTree>
    <p:extLst>
      <p:ext uri="{BB962C8B-B14F-4D97-AF65-F5344CB8AC3E}">
        <p14:creationId xmlns:p14="http://schemas.microsoft.com/office/powerpoint/2010/main" val="2420733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3757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Conclusion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2" y="1259663"/>
            <a:ext cx="12191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此處的結果表示，不同危害事件類型的危險前兆和危險，容易受後期的注視所影響。在其他文獻中，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潛在危害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實際危害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之間的差異，可能是前後不一致的原因所導致。危險前兆的作用對於駕駛行為上的變化方面也很重要。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9D0BD2B-8B4C-4333-AEA9-4219318D5EC6}"/>
              </a:ext>
            </a:extLst>
          </p:cNvPr>
          <p:cNvSpPr/>
          <p:nvPr/>
        </p:nvSpPr>
        <p:spPr>
          <a:xfrm>
            <a:off x="-1" y="2845589"/>
            <a:ext cx="12191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為將來的培訓提供了初步建議。如果在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事件的中，能較早的注視到危險前兆，且對於教練所決定的降低速度上很重要的話，則培訓駕駛員識別，監視和處理這些危險前兆，可能會提高危害反應能力。</a:t>
            </a: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B8F3A7A4-1CFA-415F-B285-D8421AB9BA18}"/>
              </a:ext>
            </a:extLst>
          </p:cNvPr>
          <p:cNvSpPr/>
          <p:nvPr/>
        </p:nvSpPr>
        <p:spPr>
          <a:xfrm>
            <a:off x="-1" y="2644658"/>
            <a:ext cx="12191999" cy="4213342"/>
          </a:xfrm>
          <a:prstGeom prst="roundRect">
            <a:avLst/>
          </a:prstGeom>
          <a:noFill/>
          <a:ln w="57150">
            <a:solidFill>
              <a:srgbClr val="F2A0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70690EB-0938-4D56-9CF4-7E3F97A97211}"/>
              </a:ext>
            </a:extLst>
          </p:cNvPr>
          <p:cNvSpPr/>
          <p:nvPr/>
        </p:nvSpPr>
        <p:spPr>
          <a:xfrm>
            <a:off x="-1" y="4140062"/>
            <a:ext cx="12191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增加對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事件上的危險前兆注意力似乎是不必要的，且可能有害（無用地將注意力資源從其他重要的視覺任務中重新分配出來）。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8CF8F99-0F0C-4B27-9800-83091890AE75}"/>
              </a:ext>
            </a:extLst>
          </p:cNvPr>
          <p:cNvSpPr/>
          <p:nvPr/>
        </p:nvSpPr>
        <p:spPr>
          <a:xfrm>
            <a:off x="-1" y="5003647"/>
            <a:ext cx="11239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危害感知取決於駕駛員發現相關危害的速度。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0152DDD-FE5E-4416-B528-364A9CDA5E09}"/>
              </a:ext>
            </a:extLst>
          </p:cNvPr>
          <p:cNvSpPr/>
          <p:nvPr/>
        </p:nvSpPr>
        <p:spPr>
          <a:xfrm>
            <a:off x="-1" y="5436344"/>
            <a:ext cx="121045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危害的潛在結構將決定注視的內容和處理的速度。雖然學習者對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事件危險前兆存在特定的問題，但對所有駕駛員而言，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事件的危險前兆似乎都是最難處理的。</a:t>
            </a:r>
          </a:p>
        </p:txBody>
      </p:sp>
    </p:spTree>
    <p:extLst>
      <p:ext uri="{BB962C8B-B14F-4D97-AF65-F5344CB8AC3E}">
        <p14:creationId xmlns:p14="http://schemas.microsoft.com/office/powerpoint/2010/main" val="122044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27017" y="561703"/>
            <a:ext cx="390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5276" y="1392700"/>
            <a:ext cx="111989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經驗不足的駕駛過程也被發現具有較差的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特性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(e.g. Quimby and Watts, 1981, McKenna and Crick, 1991,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Renge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1998, Wallis and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Horswill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2007).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FE5D706-9D72-4BDC-A20C-B81F8B3A75BE}"/>
              </a:ext>
            </a:extLst>
          </p:cNvPr>
          <p:cNvSpPr/>
          <p:nvPr/>
        </p:nvSpPr>
        <p:spPr>
          <a:xfrm>
            <a:off x="175276" y="2835373"/>
            <a:ext cx="115972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英國政府在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年將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測試導入汽車駕照的標準程序中，是因為駕駛者對於影片中的危險，若沒有足夠快的反應能力，其在道路上更有可能產生碰撞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(cf. Drummond, 2000)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，因此制定駕駛學習者必須滿足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的測試標準，才可獲得汽車駕照。</a:t>
            </a: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596884FC-8FFF-48D4-AA8C-989A225690FB}"/>
              </a:ext>
            </a:extLst>
          </p:cNvPr>
          <p:cNvCxnSpPr/>
          <p:nvPr/>
        </p:nvCxnSpPr>
        <p:spPr>
          <a:xfrm>
            <a:off x="5516851" y="4864088"/>
            <a:ext cx="0" cy="5703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E9B6EB5-65EA-4BBE-83F6-936D99873406}"/>
              </a:ext>
            </a:extLst>
          </p:cNvPr>
          <p:cNvSpPr/>
          <p:nvPr/>
        </p:nvSpPr>
        <p:spPr>
          <a:xfrm>
            <a:off x="175276" y="5467646"/>
            <a:ext cx="120167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儘管有大量的證據支持危害感知測試，但也有許多研究沒有發現危害感知在年齡、經驗和事故發生的習性上，他們之間的差異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(e.g. Chapman and Underwood, 1998,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Crundall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et al., 2002,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Sagberg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and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Bjørnskau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2006)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92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27017" y="561703"/>
            <a:ext cx="390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7638" y="2223697"/>
            <a:ext cx="120167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Sagberg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and 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Bjørnskau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(2006)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提出受試者能預期的事件、意外事件和事件的複雜度，與他們能識別危害感知的影片有相關性。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FE5D706-9D72-4BDC-A20C-B81F8B3A75BE}"/>
              </a:ext>
            </a:extLst>
          </p:cNvPr>
          <p:cNvSpPr/>
          <p:nvPr/>
        </p:nvSpPr>
        <p:spPr>
          <a:xfrm>
            <a:off x="87638" y="3666370"/>
            <a:ext cx="115972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人們的「預測」通常會在危害感知的環境下被提到</a:t>
            </a:r>
            <a:r>
              <a:rPr lang="sv-SE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(e.g. McKenna and Crick, 1994, McKenna et al., 2006)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，例如，瀏覽道路並預測即將發生事件的能力。</a:t>
            </a: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596884FC-8FFF-48D4-AA8C-989A225690FB}"/>
              </a:ext>
            </a:extLst>
          </p:cNvPr>
          <p:cNvCxnSpPr/>
          <p:nvPr/>
        </p:nvCxnSpPr>
        <p:spPr>
          <a:xfrm>
            <a:off x="5886271" y="5051365"/>
            <a:ext cx="0" cy="5703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E9B6EB5-65EA-4BBE-83F6-936D99873406}"/>
              </a:ext>
            </a:extLst>
          </p:cNvPr>
          <p:cNvSpPr/>
          <p:nvPr/>
        </p:nvSpPr>
        <p:spPr>
          <a:xfrm>
            <a:off x="2965939" y="5773077"/>
            <a:ext cx="60848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這就等同於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Endsley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的情境意識第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680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398303" y="1392700"/>
            <a:ext cx="117936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在英國駕駛測試中的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評估，可能只限制於特定的駕駛情況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例如在高速的公路事件，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Wells et al., 2008)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27017" y="561703"/>
            <a:ext cx="3782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8303" y="2877747"/>
            <a:ext cx="11622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到目前為止對於危害感知測試沒有主要的因果關係，那要如何解釋某些危害感知測試能區分安全駕駛者和不安全駕駛者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D46573-B674-43B6-A37E-A893C60A1CEC}"/>
              </a:ext>
            </a:extLst>
          </p:cNvPr>
          <p:cNvSpPr/>
          <p:nvPr/>
        </p:nvSpPr>
        <p:spPr>
          <a:xfrm>
            <a:off x="398303" y="4456841"/>
            <a:ext cx="116527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因此，此研究以系統性的方式探討了不同的危害場景類型，以便開始建立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危害感知理論的基礎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EB4A7082-A993-40E4-8161-F736F55207B4}"/>
              </a:ext>
            </a:extLst>
          </p:cNvPr>
          <p:cNvSpPr/>
          <p:nvPr/>
        </p:nvSpPr>
        <p:spPr>
          <a:xfrm>
            <a:off x="284644" y="4387936"/>
            <a:ext cx="11622712" cy="1286033"/>
          </a:xfrm>
          <a:prstGeom prst="roundRect">
            <a:avLst/>
          </a:prstGeom>
          <a:noFill/>
          <a:ln w="57150">
            <a:solidFill>
              <a:srgbClr val="F2A0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200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27017" y="561703"/>
            <a:ext cx="390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5276" y="1392700"/>
            <a:ext cx="120167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此研究將預期危害的概念創建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種模擬方案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FE5D706-9D72-4BDC-A20C-B81F8B3A75BE}"/>
              </a:ext>
            </a:extLst>
          </p:cNvPr>
          <p:cNvSpPr/>
          <p:nvPr/>
        </p:nvSpPr>
        <p:spPr>
          <a:xfrm>
            <a:off x="297364" y="3707286"/>
            <a:ext cx="115972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：一輛汽車在一條小路旁等待（前兆），然後在參與者的車前行駛出來（危險）。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044168B-808F-4D8D-817C-A85AF232D4B4}"/>
              </a:ext>
            </a:extLst>
          </p:cNvPr>
          <p:cNvSpPr/>
          <p:nvPr/>
        </p:nvSpPr>
        <p:spPr>
          <a:xfrm>
            <a:off x="297364" y="2694343"/>
            <a:ext cx="120167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前面徵兆與危害是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的刺激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人們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從當前行為（前兆）直接預測未來行為（危害）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21B4AD5-226D-4E8E-8215-29156BF0ABF5}"/>
              </a:ext>
            </a:extLst>
          </p:cNvPr>
          <p:cNvSpPr/>
          <p:nvPr/>
        </p:nvSpPr>
        <p:spPr>
          <a:xfrm>
            <a:off x="297364" y="6296297"/>
            <a:ext cx="115972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：一個冰淇淋麵包車（前兆），孩子從後面走到道路上（危險）。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94EC04B-D6A9-40C8-8B1C-D7571C239AC7}"/>
              </a:ext>
            </a:extLst>
          </p:cNvPr>
          <p:cNvSpPr/>
          <p:nvPr/>
        </p:nvSpPr>
        <p:spPr>
          <a:xfrm>
            <a:off x="297364" y="5283354"/>
            <a:ext cx="120167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前面徵兆與危害是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不相同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的刺激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人們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無法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從當前行為（前兆）直接預測未來行為（危害），較有可能發生意外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F666787-3025-45AD-B72B-36C0F835C86D}"/>
              </a:ext>
            </a:extLst>
          </p:cNvPr>
          <p:cNvSpPr/>
          <p:nvPr/>
        </p:nvSpPr>
        <p:spPr>
          <a:xfrm>
            <a:off x="175276" y="2089079"/>
            <a:ext cx="3512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行為預測危害（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560D8BA-56D4-47DD-BF8D-7381F5A8B29F}"/>
              </a:ext>
            </a:extLst>
          </p:cNvPr>
          <p:cNvSpPr/>
          <p:nvPr/>
        </p:nvSpPr>
        <p:spPr>
          <a:xfrm>
            <a:off x="175276" y="4699524"/>
            <a:ext cx="3482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環境預測危害（</a:t>
            </a:r>
            <a:r>
              <a:rPr lang="en-US" altLang="zh-TW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351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27017" y="561703"/>
            <a:ext cx="390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5276" y="1392700"/>
            <a:ext cx="120167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此研究將預期危害的概念創建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種模擬方案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FE5D706-9D72-4BDC-A20C-B81F8B3A75BE}"/>
              </a:ext>
            </a:extLst>
          </p:cNvPr>
          <p:cNvSpPr/>
          <p:nvPr/>
        </p:nvSpPr>
        <p:spPr>
          <a:xfrm>
            <a:off x="297363" y="3799399"/>
            <a:ext cx="115972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：停放的公車會提供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事件的危險前兆，而道路另一側的行人會同時提供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事件的危險前兆。駕駛者在關注行人穿越馬路到公車前時，也需觀看公車這邊的行人。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044168B-808F-4D8D-817C-A85AF232D4B4}"/>
              </a:ext>
            </a:extLst>
          </p:cNvPr>
          <p:cNvSpPr/>
          <p:nvPr/>
        </p:nvSpPr>
        <p:spPr>
          <a:xfrm>
            <a:off x="297364" y="2694343"/>
            <a:ext cx="120167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將注意力專注在實際的危害上時，也須將注意力分散在多種潛在危害上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94EC04B-D6A9-40C8-8B1C-D7571C239AC7}"/>
              </a:ext>
            </a:extLst>
          </p:cNvPr>
          <p:cNvSpPr/>
          <p:nvPr/>
        </p:nvSpPr>
        <p:spPr>
          <a:xfrm>
            <a:off x="297363" y="5186154"/>
            <a:ext cx="120167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在新手駕駛過程中，分割與注意力方面存在問題，且預測多種前兆場景對某些駕駛員來說有困難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8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Crundall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2009) 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F666787-3025-45AD-B72B-36C0F835C86D}"/>
              </a:ext>
            </a:extLst>
          </p:cNvPr>
          <p:cNvSpPr/>
          <p:nvPr/>
        </p:nvSpPr>
        <p:spPr>
          <a:xfrm>
            <a:off x="175276" y="2089079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分割與集中注意力方案</a:t>
            </a:r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2AF7AC-4BD8-490F-93EE-552E2526AB10}"/>
              </a:ext>
            </a:extLst>
          </p:cNvPr>
          <p:cNvSpPr/>
          <p:nvPr/>
        </p:nvSpPr>
        <p:spPr>
          <a:xfrm>
            <a:off x="297364" y="3246871"/>
            <a:ext cx="120167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包含多個有前兆的危害（可以是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事件或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事件）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0792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27017" y="561703"/>
            <a:ext cx="390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5277" y="2160578"/>
            <a:ext cx="120167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更好的駕駛經驗，能解決更多道路上的危險、提高發現危險的速度和反應處理的速度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即注視危險的持續時間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，最後改變有經驗的駕駛員的行為（例如降低速度）。</a:t>
            </a: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596884FC-8FFF-48D4-AA8C-989A225690FB}"/>
              </a:ext>
            </a:extLst>
          </p:cNvPr>
          <p:cNvCxnSpPr/>
          <p:nvPr/>
        </p:nvCxnSpPr>
        <p:spPr>
          <a:xfrm>
            <a:off x="6096000" y="4801828"/>
            <a:ext cx="0" cy="5703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E9B6EB5-65EA-4BBE-83F6-936D99873406}"/>
              </a:ext>
            </a:extLst>
          </p:cNvPr>
          <p:cNvSpPr/>
          <p:nvPr/>
        </p:nvSpPr>
        <p:spPr>
          <a:xfrm>
            <a:off x="3821438" y="5509468"/>
            <a:ext cx="45491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用來定義哪些危害更為危險</a:t>
            </a:r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05E3DEF-C341-4319-9B73-72945309D7D0}"/>
              </a:ext>
            </a:extLst>
          </p:cNvPr>
          <p:cNvSpPr/>
          <p:nvPr/>
        </p:nvSpPr>
        <p:spPr>
          <a:xfrm>
            <a:off x="-45084" y="1485783"/>
            <a:ext cx="120167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研究的預測：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8F3F748-78CE-4FC0-83F3-553D0FC67EDE}"/>
              </a:ext>
            </a:extLst>
          </p:cNvPr>
          <p:cNvSpPr/>
          <p:nvPr/>
        </p:nvSpPr>
        <p:spPr>
          <a:xfrm>
            <a:off x="175278" y="3721524"/>
            <a:ext cx="116181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由於經驗可以導致更好的感知過程，此研究預測不同類型的危害事件對於經驗上的好處不同</a:t>
            </a:r>
          </a:p>
        </p:txBody>
      </p:sp>
    </p:spTree>
    <p:extLst>
      <p:ext uri="{BB962C8B-B14F-4D97-AF65-F5344CB8AC3E}">
        <p14:creationId xmlns:p14="http://schemas.microsoft.com/office/powerpoint/2010/main" val="3741187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15498" y="1467889"/>
            <a:ext cx="2283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參與者：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98822" y="2242045"/>
            <a:ext cx="59736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位駕駛者（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12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名男性，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名女性）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25203E6-72F2-4104-B963-98D2F99543AB}"/>
              </a:ext>
            </a:extLst>
          </p:cNvPr>
          <p:cNvSpPr/>
          <p:nvPr/>
        </p:nvSpPr>
        <p:spPr>
          <a:xfrm>
            <a:off x="779416" y="2783145"/>
            <a:ext cx="96775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學習組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位，從開始學習以來平均駕駛經驗為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7.5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個月，平均年齡為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20.3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6932837-036F-43EC-9021-A1AE5D3DCA72}"/>
              </a:ext>
            </a:extLst>
          </p:cNvPr>
          <p:cNvSpPr/>
          <p:nvPr/>
        </p:nvSpPr>
        <p:spPr>
          <a:xfrm>
            <a:off x="779416" y="4291166"/>
            <a:ext cx="10633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經驗豐富組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位，平均駕駛經驗為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16.4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年，平均年齡為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9A7D8EF-0AF4-4BAC-98E9-1E0CD2853A7D}"/>
              </a:ext>
            </a:extLst>
          </p:cNvPr>
          <p:cNvSpPr/>
          <p:nvPr/>
        </p:nvSpPr>
        <p:spPr>
          <a:xfrm>
            <a:off x="779416" y="5368299"/>
            <a:ext cx="103106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駕駛教練組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微軟正黑體" panose="020B0604030504040204" pitchFamily="34" charset="-120"/>
              <a:buChar char="→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位，平均駕駛經驗為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年，指導經驗為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年，平均年齡為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48.5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3997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128288</TotalTime>
  <Words>3596</Words>
  <Application>Microsoft Office PowerPoint</Application>
  <PresentationFormat>寬螢幕</PresentationFormat>
  <Paragraphs>224</Paragraphs>
  <Slides>27</Slides>
  <Notes>27</Notes>
  <HiddenSlides>1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5" baseType="lpstr">
      <vt:lpstr>等线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Some hazards are more attractive than others: Drivers of varying experience respond differently to different types of hazard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ERGONOMICS FOR NEWBORNS - CERTAIN IMPLICATIONS AND RECOMMENDATIONS FOR PARENTS AND DESIGNERS</dc:title>
  <dc:creator>姿璇 陳</dc:creator>
  <cp:lastModifiedBy>姿璇</cp:lastModifiedBy>
  <cp:revision>1395</cp:revision>
  <cp:lastPrinted>2020-02-05T01:20:37Z</cp:lastPrinted>
  <dcterms:created xsi:type="dcterms:W3CDTF">2019-09-16T01:58:32Z</dcterms:created>
  <dcterms:modified xsi:type="dcterms:W3CDTF">2020-08-12T03:42:53Z</dcterms:modified>
</cp:coreProperties>
</file>